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3"/>
  </p:notesMasterIdLst>
  <p:handoutMasterIdLst>
    <p:handoutMasterId r:id="rId24"/>
  </p:handoutMasterIdLst>
  <p:sldIdLst>
    <p:sldId id="569" r:id="rId2"/>
    <p:sldId id="572" r:id="rId3"/>
    <p:sldId id="570" r:id="rId4"/>
    <p:sldId id="573" r:id="rId5"/>
    <p:sldId id="574" r:id="rId6"/>
    <p:sldId id="575" r:id="rId7"/>
    <p:sldId id="576" r:id="rId8"/>
    <p:sldId id="577" r:id="rId9"/>
    <p:sldId id="578" r:id="rId10"/>
    <p:sldId id="585" r:id="rId11"/>
    <p:sldId id="579" r:id="rId12"/>
    <p:sldId id="580" r:id="rId13"/>
    <p:sldId id="581" r:id="rId14"/>
    <p:sldId id="584" r:id="rId15"/>
    <p:sldId id="582" r:id="rId16"/>
    <p:sldId id="583" r:id="rId17"/>
    <p:sldId id="586" r:id="rId18"/>
    <p:sldId id="587" r:id="rId19"/>
    <p:sldId id="588" r:id="rId20"/>
    <p:sldId id="590" r:id="rId21"/>
    <p:sldId id="589" r:id="rId2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MO" initials="P" lastIdx="1" clrIdx="0">
    <p:extLst>
      <p:ext uri="{19B8F6BF-5375-455C-9EA6-DF929625EA0E}">
        <p15:presenceInfo xmlns:p15="http://schemas.microsoft.com/office/powerpoint/2012/main" userId="P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86"/>
    <a:srgbClr val="049E8C"/>
    <a:srgbClr val="3B87CD"/>
    <a:srgbClr val="05BBA5"/>
    <a:srgbClr val="05D1B9"/>
    <a:srgbClr val="00FAF4"/>
    <a:srgbClr val="00D5D0"/>
    <a:srgbClr val="009999"/>
    <a:srgbClr val="8FB4FF"/>
    <a:srgbClr val="C1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2" autoAdjust="0"/>
    <p:restoredTop sz="93366" autoAdjust="0"/>
  </p:normalViewPr>
  <p:slideViewPr>
    <p:cSldViewPr snapToGrid="0">
      <p:cViewPr varScale="1">
        <p:scale>
          <a:sx n="125" d="100"/>
          <a:sy n="125" d="100"/>
        </p:scale>
        <p:origin x="216" y="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FC9EE-D705-4AF1-8198-DB7E67CD88EA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C4B41-7CF8-4DBE-BA2B-EA2226A2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55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58A03-56BB-4FE8-858A-F0B361C30773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5D9C5-4C7C-4D65-8582-521F96E35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5D9C5-4C7C-4D65-8582-521F96E35F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1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5D9C5-4C7C-4D65-8582-521F96E35F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4871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6107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67615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1746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2006600"/>
            <a:ext cx="9432471" cy="348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0741819" y="2006600"/>
            <a:ext cx="1223962" cy="10112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" y="6308037"/>
            <a:ext cx="546327" cy="413437"/>
          </a:xfrm>
          <a:prstGeom prst="rect">
            <a:avLst/>
          </a:prstGeom>
        </p:spPr>
      </p:pic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61655"/>
            <a:ext cx="6003925" cy="301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lt-LT" dirty="0" err="1" smtClean="0"/>
              <a:t>Click</a:t>
            </a:r>
            <a:r>
              <a:rPr lang="lt-LT" dirty="0" smtClean="0"/>
              <a:t> to </a:t>
            </a:r>
            <a:r>
              <a:rPr lang="lt-LT" dirty="0" err="1" smtClean="0"/>
              <a:t>add</a:t>
            </a:r>
            <a:r>
              <a:rPr lang="lt-LT" dirty="0" smtClean="0"/>
              <a:t> a </a:t>
            </a:r>
            <a:r>
              <a:rPr lang="lt-LT" dirty="0" err="1" smtClean="0"/>
              <a:t>tagline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58061" y="635635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www.alna.com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60955" y="642840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D3EA2C9-8A88-4CCB-828F-6959BB1AEB7C}" type="slidenum">
              <a:rPr lang="en-US" sz="1200" smtClean="0">
                <a:solidFill>
                  <a:srgbClr val="002060"/>
                </a:solidFill>
              </a:rPr>
              <a:pPr/>
              <a:t>‹#›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45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3858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2992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271673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43822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3887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7467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3824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1712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5127B-BBBE-49B4-B337-920C166C0C54}" type="datetimeFigureOut">
              <a:rPr lang="lt-LT" smtClean="0"/>
              <a:t>2017-09-26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3B6D8-772A-4ACB-841E-34F120E1CAB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065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28" y="-23711"/>
            <a:ext cx="6571332" cy="685800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408235" y="3405289"/>
            <a:ext cx="6081694" cy="703511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lt-LT" sz="2400" b="1" spc="300" dirty="0" smtClean="0">
                <a:solidFill>
                  <a:prstClr val="black"/>
                </a:solidFill>
                <a:latin typeface="Calibri"/>
              </a:rPr>
              <a:t>IT </a:t>
            </a:r>
            <a:r>
              <a:rPr kumimoji="0" lang="en-US" sz="2400" b="1" i="0" u="none" strike="noStrike" kern="1200" cap="none" spc="30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Projekt</a:t>
            </a:r>
            <a:r>
              <a:rPr lang="lt-LT" sz="2400" b="1" spc="300" dirty="0" smtClean="0">
                <a:solidFill>
                  <a:prstClr val="black"/>
                </a:solidFill>
                <a:latin typeface="Calibri"/>
              </a:rPr>
              <a:t>ų valdymas</a:t>
            </a:r>
            <a:endParaRPr kumimoji="0" 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13" y="2356640"/>
            <a:ext cx="4638337" cy="8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9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Projektų Valdymo </a:t>
            </a:r>
            <a:r>
              <a:rPr lang="lt-LT" sz="3200" b="1" dirty="0">
                <a:solidFill>
                  <a:schemeClr val="tx1"/>
                </a:solidFill>
              </a:rPr>
              <a:t>M</a:t>
            </a:r>
            <a:r>
              <a:rPr lang="lt-LT" sz="3200" b="1" dirty="0" smtClean="0">
                <a:solidFill>
                  <a:schemeClr val="tx1"/>
                </a:solidFill>
              </a:rPr>
              <a:t>etodika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 bwMode="auto">
          <a:xfrm>
            <a:off x="4312187" y="2299716"/>
            <a:ext cx="1741489" cy="593725"/>
          </a:xfrm>
          <a:prstGeom prst="roundRect">
            <a:avLst>
              <a:gd name="adj" fmla="val 10000"/>
            </a:avLst>
          </a:prstGeom>
          <a:solidFill>
            <a:srgbClr val="88BA4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lt-LT" sz="1400" b="1" dirty="0">
                <a:solidFill>
                  <a:schemeClr val="bg1"/>
                </a:solidFill>
              </a:rPr>
              <a:t>Į</a:t>
            </a:r>
            <a:r>
              <a:rPr lang="lt-LT" sz="1400" b="1" dirty="0" smtClean="0">
                <a:solidFill>
                  <a:schemeClr val="bg1"/>
                </a:solidFill>
              </a:rPr>
              <a:t>GYVENDINIMAS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 bwMode="auto">
          <a:xfrm>
            <a:off x="6191570" y="2291778"/>
            <a:ext cx="1384300" cy="593725"/>
          </a:xfrm>
          <a:prstGeom prst="roundRect">
            <a:avLst>
              <a:gd name="adj" fmla="val 10000"/>
            </a:avLst>
          </a:prstGeom>
          <a:solidFill>
            <a:srgbClr val="FFCF0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lt-LT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UŽBAIGIMAS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 bwMode="auto">
          <a:xfrm>
            <a:off x="7685407" y="2306066"/>
            <a:ext cx="2282825" cy="579437"/>
          </a:xfrm>
          <a:prstGeom prst="roundRect">
            <a:avLst>
              <a:gd name="adj" fmla="val 10000"/>
            </a:avLst>
          </a:prstGeom>
          <a:solidFill>
            <a:srgbClr val="85005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lt-LT" sz="1400" b="1" dirty="0" smtClean="0">
                <a:solidFill>
                  <a:schemeClr val="bg1"/>
                </a:solidFill>
              </a:rPr>
              <a:t>PAGALBINIAI PROCESAI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778822" y="2312416"/>
            <a:ext cx="2387096" cy="593725"/>
          </a:xfrm>
          <a:prstGeom prst="roundRect">
            <a:avLst>
              <a:gd name="adj" fmla="val 10000"/>
            </a:avLst>
          </a:prstGeom>
          <a:solidFill>
            <a:srgbClr val="003F6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400" b="1" dirty="0" smtClean="0"/>
              <a:t>INICIJAVIMAS</a:t>
            </a:r>
            <a:endParaRPr lang="en-US" sz="1400" b="1" dirty="0"/>
          </a:p>
        </p:txBody>
      </p:sp>
      <p:cxnSp>
        <p:nvCxnSpPr>
          <p:cNvPr id="25" name="Shape 57"/>
          <p:cNvCxnSpPr>
            <a:cxnSpLocks noChangeShapeType="1"/>
          </p:cNvCxnSpPr>
          <p:nvPr/>
        </p:nvCxnSpPr>
        <p:spPr bwMode="auto">
          <a:xfrm rot="5400000">
            <a:off x="4246089" y="549496"/>
            <a:ext cx="374650" cy="2957513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hape 57"/>
          <p:cNvCxnSpPr>
            <a:cxnSpLocks noChangeShapeType="1"/>
          </p:cNvCxnSpPr>
          <p:nvPr/>
        </p:nvCxnSpPr>
        <p:spPr bwMode="auto">
          <a:xfrm rot="5400000">
            <a:off x="5285901" y="1589309"/>
            <a:ext cx="374650" cy="877888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hape 57"/>
          <p:cNvCxnSpPr>
            <a:cxnSpLocks noChangeShapeType="1"/>
          </p:cNvCxnSpPr>
          <p:nvPr/>
        </p:nvCxnSpPr>
        <p:spPr bwMode="auto">
          <a:xfrm rot="16200000" flipH="1">
            <a:off x="6152676" y="1600422"/>
            <a:ext cx="374650" cy="855662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hape 57"/>
          <p:cNvCxnSpPr>
            <a:cxnSpLocks noChangeShapeType="1"/>
          </p:cNvCxnSpPr>
          <p:nvPr/>
        </p:nvCxnSpPr>
        <p:spPr bwMode="auto">
          <a:xfrm rot="16200000" flipH="1">
            <a:off x="7171851" y="581247"/>
            <a:ext cx="374650" cy="2894012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ounded Rectangle 28"/>
          <p:cNvSpPr>
            <a:spLocks/>
          </p:cNvSpPr>
          <p:nvPr/>
        </p:nvSpPr>
        <p:spPr bwMode="auto">
          <a:xfrm>
            <a:off x="4534869" y="3826891"/>
            <a:ext cx="1111250" cy="760412"/>
          </a:xfrm>
          <a:prstGeom prst="roundRect">
            <a:avLst>
              <a:gd name="adj" fmla="val 10000"/>
            </a:avLst>
          </a:prstGeom>
          <a:solidFill>
            <a:srgbClr val="88BA4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/>
              <a:t>Projekto statuso stebėsena</a:t>
            </a:r>
            <a:endParaRPr lang="en-US" sz="1300" dirty="0"/>
          </a:p>
        </p:txBody>
      </p:sp>
      <p:sp>
        <p:nvSpPr>
          <p:cNvPr id="30" name="Rounded Rectangle 29"/>
          <p:cNvSpPr>
            <a:spLocks/>
          </p:cNvSpPr>
          <p:nvPr/>
        </p:nvSpPr>
        <p:spPr bwMode="auto">
          <a:xfrm>
            <a:off x="4532823" y="4658740"/>
            <a:ext cx="1111250" cy="758825"/>
          </a:xfrm>
          <a:prstGeom prst="roundRect">
            <a:avLst>
              <a:gd name="adj" fmla="val 10000"/>
            </a:avLst>
          </a:prstGeom>
          <a:solidFill>
            <a:srgbClr val="88BA4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/>
              <a:t>Projekto ataskaitų pateikimas</a:t>
            </a:r>
            <a:endParaRPr lang="en-US" sz="1300" dirty="0"/>
          </a:p>
        </p:txBody>
      </p:sp>
      <p:sp>
        <p:nvSpPr>
          <p:cNvPr id="31" name="Rounded Rectangle 30"/>
          <p:cNvSpPr>
            <a:spLocks/>
          </p:cNvSpPr>
          <p:nvPr/>
        </p:nvSpPr>
        <p:spPr bwMode="auto">
          <a:xfrm>
            <a:off x="4532823" y="5532554"/>
            <a:ext cx="1111250" cy="758825"/>
          </a:xfrm>
          <a:prstGeom prst="roundRect">
            <a:avLst>
              <a:gd name="adj" fmla="val 10000"/>
            </a:avLst>
          </a:prstGeom>
          <a:solidFill>
            <a:srgbClr val="88BA4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/>
              <a:t>Projekto statuso pristatymas</a:t>
            </a:r>
            <a:endParaRPr lang="en-US" sz="1300" dirty="0"/>
          </a:p>
        </p:txBody>
      </p:sp>
      <p:sp>
        <p:nvSpPr>
          <p:cNvPr id="32" name="Rounded Rectangle 31"/>
          <p:cNvSpPr>
            <a:spLocks/>
          </p:cNvSpPr>
          <p:nvPr/>
        </p:nvSpPr>
        <p:spPr bwMode="auto">
          <a:xfrm>
            <a:off x="6340001" y="2970461"/>
            <a:ext cx="1111250" cy="760413"/>
          </a:xfrm>
          <a:prstGeom prst="roundRect">
            <a:avLst>
              <a:gd name="adj" fmla="val 10000"/>
            </a:avLst>
          </a:prstGeom>
          <a:solidFill>
            <a:srgbClr val="FFCF0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Projekto uždarymo veiklos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>
            <a:spLocks/>
          </p:cNvSpPr>
          <p:nvPr/>
        </p:nvSpPr>
        <p:spPr bwMode="auto">
          <a:xfrm>
            <a:off x="8872857" y="4673028"/>
            <a:ext cx="1111250" cy="758825"/>
          </a:xfrm>
          <a:prstGeom prst="roundRect">
            <a:avLst>
              <a:gd name="adj" fmla="val 10000"/>
            </a:avLst>
          </a:prstGeom>
          <a:solidFill>
            <a:srgbClr val="85005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/>
              <a:t>Finansų valdymas</a:t>
            </a:r>
            <a:endParaRPr lang="en-US" sz="1300" dirty="0"/>
          </a:p>
        </p:txBody>
      </p:sp>
      <p:sp>
        <p:nvSpPr>
          <p:cNvPr id="34" name="Rounded Rectangle 33"/>
          <p:cNvSpPr>
            <a:spLocks/>
          </p:cNvSpPr>
          <p:nvPr/>
        </p:nvSpPr>
        <p:spPr bwMode="auto">
          <a:xfrm>
            <a:off x="7679057" y="2980753"/>
            <a:ext cx="1111250" cy="760413"/>
          </a:xfrm>
          <a:prstGeom prst="roundRect">
            <a:avLst>
              <a:gd name="adj" fmla="val 10000"/>
            </a:avLst>
          </a:prstGeom>
          <a:solidFill>
            <a:srgbClr val="85005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/>
              <a:t>Rizikų valdymas</a:t>
            </a:r>
            <a:endParaRPr lang="en-US" sz="1300" dirty="0"/>
          </a:p>
        </p:txBody>
      </p:sp>
      <p:sp>
        <p:nvSpPr>
          <p:cNvPr id="35" name="Rounded Rectangle 34"/>
          <p:cNvSpPr>
            <a:spLocks/>
          </p:cNvSpPr>
          <p:nvPr/>
        </p:nvSpPr>
        <p:spPr bwMode="auto">
          <a:xfrm>
            <a:off x="8872857" y="2980753"/>
            <a:ext cx="1111250" cy="760413"/>
          </a:xfrm>
          <a:prstGeom prst="roundRect">
            <a:avLst>
              <a:gd name="adj" fmla="val 10000"/>
            </a:avLst>
          </a:prstGeom>
          <a:solidFill>
            <a:srgbClr val="85005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/>
              <a:t>Problemų valdymas</a:t>
            </a:r>
            <a:endParaRPr lang="en-US" sz="1300" dirty="0"/>
          </a:p>
        </p:txBody>
      </p:sp>
      <p:sp>
        <p:nvSpPr>
          <p:cNvPr id="36" name="Rounded Rectangle 35"/>
          <p:cNvSpPr>
            <a:spLocks/>
          </p:cNvSpPr>
          <p:nvPr/>
        </p:nvSpPr>
        <p:spPr bwMode="auto">
          <a:xfrm>
            <a:off x="7679057" y="3826891"/>
            <a:ext cx="1111250" cy="760412"/>
          </a:xfrm>
          <a:prstGeom prst="roundRect">
            <a:avLst>
              <a:gd name="adj" fmla="val 10000"/>
            </a:avLst>
          </a:prstGeom>
          <a:solidFill>
            <a:srgbClr val="85005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/>
              <a:t>Pokyčių valdymas</a:t>
            </a:r>
            <a:endParaRPr lang="en-US" sz="1300" dirty="0"/>
          </a:p>
        </p:txBody>
      </p:sp>
      <p:sp>
        <p:nvSpPr>
          <p:cNvPr id="37" name="Rounded Rectangle 36"/>
          <p:cNvSpPr>
            <a:spLocks/>
          </p:cNvSpPr>
          <p:nvPr/>
        </p:nvSpPr>
        <p:spPr bwMode="auto">
          <a:xfrm>
            <a:off x="8872857" y="3826891"/>
            <a:ext cx="1111250" cy="760412"/>
          </a:xfrm>
          <a:prstGeom prst="roundRect">
            <a:avLst>
              <a:gd name="adj" fmla="val 10000"/>
            </a:avLst>
          </a:prstGeom>
          <a:solidFill>
            <a:srgbClr val="85005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/>
              <a:t>Informacijos  valdymas</a:t>
            </a:r>
            <a:endParaRPr lang="en-US" sz="1300" dirty="0"/>
          </a:p>
        </p:txBody>
      </p:sp>
      <p:sp>
        <p:nvSpPr>
          <p:cNvPr id="38" name="Rounded Rectangle 37"/>
          <p:cNvSpPr>
            <a:spLocks/>
          </p:cNvSpPr>
          <p:nvPr/>
        </p:nvSpPr>
        <p:spPr bwMode="auto">
          <a:xfrm>
            <a:off x="7679057" y="4673028"/>
            <a:ext cx="1111250" cy="758825"/>
          </a:xfrm>
          <a:prstGeom prst="roundRect">
            <a:avLst>
              <a:gd name="adj" fmla="val 10000"/>
            </a:avLst>
          </a:prstGeom>
          <a:solidFill>
            <a:srgbClr val="85005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/>
              <a:t>Kokybės valdymas</a:t>
            </a:r>
            <a:endParaRPr lang="en-US" sz="1300" dirty="0"/>
          </a:p>
        </p:txBody>
      </p:sp>
      <p:sp>
        <p:nvSpPr>
          <p:cNvPr id="39" name="Rounded Rectangle 38"/>
          <p:cNvSpPr>
            <a:spLocks/>
          </p:cNvSpPr>
          <p:nvPr/>
        </p:nvSpPr>
        <p:spPr bwMode="auto">
          <a:xfrm>
            <a:off x="4548826" y="2980752"/>
            <a:ext cx="1111250" cy="760413"/>
          </a:xfrm>
          <a:prstGeom prst="roundRect">
            <a:avLst>
              <a:gd name="adj" fmla="val 10000"/>
            </a:avLst>
          </a:prstGeom>
          <a:solidFill>
            <a:srgbClr val="88BA4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/>
              <a:t>Kritinių veiklų peržiūra</a:t>
            </a:r>
            <a:endParaRPr lang="en-US" sz="1300" dirty="0"/>
          </a:p>
        </p:txBody>
      </p:sp>
      <p:sp>
        <p:nvSpPr>
          <p:cNvPr id="40" name="Rounded Rectangle 39"/>
          <p:cNvSpPr>
            <a:spLocks/>
          </p:cNvSpPr>
          <p:nvPr/>
        </p:nvSpPr>
        <p:spPr bwMode="auto">
          <a:xfrm>
            <a:off x="3098286" y="4683931"/>
            <a:ext cx="1112838" cy="760413"/>
          </a:xfrm>
          <a:prstGeom prst="roundRect">
            <a:avLst>
              <a:gd name="adj" fmla="val 10000"/>
            </a:avLst>
          </a:prstGeom>
          <a:solidFill>
            <a:srgbClr val="003F6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/>
              <a:t>Projekto Metrikos</a:t>
            </a:r>
            <a:endParaRPr lang="en-US" sz="1300" dirty="0"/>
          </a:p>
        </p:txBody>
      </p:sp>
      <p:sp>
        <p:nvSpPr>
          <p:cNvPr id="41" name="Rounded Rectangle 40"/>
          <p:cNvSpPr>
            <a:spLocks/>
          </p:cNvSpPr>
          <p:nvPr/>
        </p:nvSpPr>
        <p:spPr bwMode="auto">
          <a:xfrm>
            <a:off x="3098286" y="3781257"/>
            <a:ext cx="1111250" cy="760412"/>
          </a:xfrm>
          <a:prstGeom prst="roundRect">
            <a:avLst>
              <a:gd name="adj" fmla="val 10000"/>
            </a:avLst>
          </a:prstGeom>
          <a:solidFill>
            <a:srgbClr val="003F6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>
                <a:solidFill>
                  <a:schemeClr val="bg1"/>
                </a:solidFill>
              </a:rPr>
              <a:t>Projekto Valdymo Planas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>
            <a:spLocks/>
          </p:cNvSpPr>
          <p:nvPr/>
        </p:nvSpPr>
        <p:spPr bwMode="auto">
          <a:xfrm>
            <a:off x="1793760" y="3781257"/>
            <a:ext cx="1185863" cy="760413"/>
          </a:xfrm>
          <a:prstGeom prst="roundRect">
            <a:avLst>
              <a:gd name="adj" fmla="val 10000"/>
            </a:avLst>
          </a:prstGeom>
          <a:solidFill>
            <a:srgbClr val="003F6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>
                <a:solidFill>
                  <a:schemeClr val="bg1"/>
                </a:solidFill>
              </a:rPr>
              <a:t>Reikalavimų suderinimas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5770882" y="4488878"/>
            <a:ext cx="178435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b="1" dirty="0" smtClean="0">
                <a:latin typeface="+mn-lt"/>
                <a:ea typeface="+mn-ea"/>
              </a:rPr>
              <a:t>PROC</a:t>
            </a:r>
            <a:r>
              <a:rPr lang="lt-LT" sz="1600" b="1" dirty="0" smtClean="0">
                <a:latin typeface="+mn-lt"/>
                <a:ea typeface="+mn-ea"/>
              </a:rPr>
              <a:t>ESAI</a:t>
            </a:r>
            <a:endParaRPr lang="en-US" sz="1600" b="1" dirty="0">
              <a:latin typeface="+mn-lt"/>
              <a:ea typeface="+mn-ea"/>
            </a:endParaRPr>
          </a:p>
        </p:txBody>
      </p:sp>
      <p:sp>
        <p:nvSpPr>
          <p:cNvPr id="44" name="Rounded Rectangle 43"/>
          <p:cNvSpPr>
            <a:spLocks noChangeAspect="1"/>
          </p:cNvSpPr>
          <p:nvPr/>
        </p:nvSpPr>
        <p:spPr bwMode="auto">
          <a:xfrm>
            <a:off x="6109020" y="5676328"/>
            <a:ext cx="3867150" cy="644525"/>
          </a:xfrm>
          <a:prstGeom prst="roundRect">
            <a:avLst>
              <a:gd name="adj" fmla="val 10000"/>
            </a:avLst>
          </a:prstGeom>
          <a:solidFill>
            <a:srgbClr val="382658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lt-LT" sz="1600" b="1" dirty="0" smtClean="0">
                <a:solidFill>
                  <a:schemeClr val="bg1"/>
                </a:solidFill>
              </a:rPr>
              <a:t>ŠABLONAI / ĮRANKIAI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3235486" y="1494077"/>
            <a:ext cx="5329115" cy="400002"/>
          </a:xfrm>
          <a:prstGeom prst="roundRect">
            <a:avLst/>
          </a:prstGeom>
          <a:solidFill>
            <a:srgbClr val="588BA3"/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lt-LT" b="1" dirty="0" smtClean="0">
                <a:solidFill>
                  <a:schemeClr val="bg1"/>
                </a:solidFill>
                <a:ea typeface="MS PGothic" pitchFamily="34" charset="-128"/>
              </a:rPr>
              <a:t>Alna </a:t>
            </a:r>
            <a:r>
              <a:rPr lang="lt-LT" b="1" dirty="0" err="1" smtClean="0">
                <a:solidFill>
                  <a:schemeClr val="bg1"/>
                </a:solidFill>
                <a:ea typeface="MS PGothic" pitchFamily="34" charset="-128"/>
              </a:rPr>
              <a:t>Software</a:t>
            </a:r>
            <a:r>
              <a:rPr lang="lt-LT" b="1" dirty="0" smtClean="0">
                <a:solidFill>
                  <a:schemeClr val="bg1"/>
                </a:solidFill>
                <a:ea typeface="MS PGothic" pitchFamily="34" charset="-128"/>
              </a:rPr>
              <a:t> Projektų valdymo metodika</a:t>
            </a:r>
            <a:endParaRPr lang="en-US" b="1" dirty="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46" name="Rounded Rectangle 45"/>
          <p:cNvSpPr>
            <a:spLocks/>
          </p:cNvSpPr>
          <p:nvPr/>
        </p:nvSpPr>
        <p:spPr bwMode="auto">
          <a:xfrm>
            <a:off x="1778823" y="4689193"/>
            <a:ext cx="1185863" cy="760413"/>
          </a:xfrm>
          <a:prstGeom prst="roundRect">
            <a:avLst>
              <a:gd name="adj" fmla="val 10000"/>
            </a:avLst>
          </a:prstGeom>
          <a:solidFill>
            <a:srgbClr val="003F6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>
                <a:solidFill>
                  <a:schemeClr val="bg1"/>
                </a:solidFill>
              </a:rPr>
              <a:t>Kritinių Veiklų </a:t>
            </a:r>
            <a:r>
              <a:rPr lang="lt-LT" sz="1300" dirty="0">
                <a:solidFill>
                  <a:schemeClr val="bg1"/>
                </a:solidFill>
              </a:rPr>
              <a:t>P</a:t>
            </a:r>
            <a:r>
              <a:rPr lang="lt-LT" sz="1300" dirty="0" smtClean="0">
                <a:solidFill>
                  <a:schemeClr val="bg1"/>
                </a:solidFill>
              </a:rPr>
              <a:t>lanas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47" name="Rounded Rectangle 46"/>
          <p:cNvSpPr>
            <a:spLocks/>
          </p:cNvSpPr>
          <p:nvPr/>
        </p:nvSpPr>
        <p:spPr bwMode="auto">
          <a:xfrm>
            <a:off x="1803717" y="3066478"/>
            <a:ext cx="2405817" cy="567285"/>
          </a:xfrm>
          <a:prstGeom prst="roundRect">
            <a:avLst>
              <a:gd name="adj" fmla="val 10000"/>
            </a:avLst>
          </a:prstGeom>
          <a:solidFill>
            <a:srgbClr val="003F6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>
                <a:solidFill>
                  <a:schemeClr val="bg1"/>
                </a:solidFill>
              </a:rPr>
              <a:t>Projekto inicijavimo komandos formavimas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48" name="Rounded Rectangle 47"/>
          <p:cNvSpPr>
            <a:spLocks/>
          </p:cNvSpPr>
          <p:nvPr/>
        </p:nvSpPr>
        <p:spPr bwMode="auto">
          <a:xfrm>
            <a:off x="1778822" y="5656842"/>
            <a:ext cx="2430713" cy="567285"/>
          </a:xfrm>
          <a:prstGeom prst="roundRect">
            <a:avLst>
              <a:gd name="adj" fmla="val 10000"/>
            </a:avLst>
          </a:prstGeom>
          <a:solidFill>
            <a:srgbClr val="003F6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300" dirty="0" smtClean="0">
                <a:solidFill>
                  <a:schemeClr val="bg1"/>
                </a:solidFill>
              </a:rPr>
              <a:t>Projekto vykdymo komandos formavimas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147091" y="2384144"/>
            <a:ext cx="1379138" cy="370631"/>
          </a:xfrm>
          <a:prstGeom prst="roundRect">
            <a:avLst>
              <a:gd name="adj" fmla="val 10000"/>
            </a:avLst>
          </a:prstGeom>
          <a:solidFill>
            <a:srgbClr val="003F6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30" tIns="7620" rIns="11430" bIns="7620" spcCol="1270" anchor="ctr"/>
          <a:lstStyle/>
          <a:p>
            <a:pPr algn="ctr" eaLnBrk="1" hangingPunct="1">
              <a:defRPr/>
            </a:pPr>
            <a:r>
              <a:rPr lang="lt-LT" sz="1400" b="1" dirty="0" smtClean="0"/>
              <a:t>PARDAVIMAI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285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Pardavimo Etapas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9"/>
            <a:ext cx="2517504" cy="128301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0" y="2555226"/>
            <a:ext cx="2175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Kliento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poreiki</a:t>
            </a:r>
            <a:r>
              <a:rPr lang="lt-LT" sz="1600" b="1" dirty="0" smtClean="0"/>
              <a:t>ų analizė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133" y="1814195"/>
            <a:ext cx="1618220" cy="19958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70480" y="3810000"/>
            <a:ext cx="196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600" b="1" dirty="0" smtClean="0"/>
              <a:t>Teikiamų paslaugų panaudojimo įvertinimas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255" y="4931043"/>
            <a:ext cx="2445425" cy="14325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062" y="2724503"/>
            <a:ext cx="2266098" cy="14755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655820" y="4200039"/>
            <a:ext cx="1968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600" b="1" dirty="0" smtClean="0"/>
              <a:t>Pasiūlymo rengimas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910" y="3114308"/>
            <a:ext cx="3068040" cy="17970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175500" y="4931043"/>
            <a:ext cx="1968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600" b="1" dirty="0" smtClean="0"/>
              <a:t>Derybos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731468" y="6363603"/>
            <a:ext cx="2155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600" b="1" dirty="0" smtClean="0"/>
              <a:t>Sutarties pasirašymas</a:t>
            </a:r>
          </a:p>
        </p:txBody>
      </p:sp>
    </p:spTree>
    <p:extLst>
      <p:ext uri="{BB962C8B-B14F-4D97-AF65-F5344CB8AC3E}">
        <p14:creationId xmlns:p14="http://schemas.microsoft.com/office/powerpoint/2010/main" val="204124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</a:t>
            </a:r>
            <a:r>
              <a:rPr lang="en-US" sz="3200" b="1" dirty="0" err="1" smtClean="0">
                <a:solidFill>
                  <a:schemeClr val="tx1"/>
                </a:solidFill>
              </a:rPr>
              <a:t>Inicijavimo</a:t>
            </a:r>
            <a:r>
              <a:rPr lang="lt-LT" sz="3200" b="1" dirty="0" smtClean="0">
                <a:solidFill>
                  <a:schemeClr val="tx1"/>
                </a:solidFill>
              </a:rPr>
              <a:t> Etapas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" y="1312227"/>
            <a:ext cx="3129550" cy="14360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5760" y="2788298"/>
            <a:ext cx="2322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Projekto </a:t>
            </a:r>
            <a:r>
              <a:rPr lang="lt-LT" sz="1600" b="1" dirty="0" err="1" smtClean="0"/>
              <a:t>kategorizavimas</a:t>
            </a:r>
            <a:endParaRPr lang="lt-LT" sz="16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115" y="1670685"/>
            <a:ext cx="2342639" cy="16922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07080" y="3416071"/>
            <a:ext cx="2140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Komandos formavimas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50" y="2516822"/>
            <a:ext cx="2450341" cy="18100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48350" y="4376191"/>
            <a:ext cx="2388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Dokumentacijos rengimas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482" y="1502942"/>
            <a:ext cx="991553" cy="896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061" y="1571908"/>
            <a:ext cx="879790" cy="8817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785" y="1640056"/>
            <a:ext cx="939680" cy="704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5200" y="3917823"/>
            <a:ext cx="3238195" cy="14266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667750" y="5412511"/>
            <a:ext cx="2913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Suderinimas su kliento atstovais</a:t>
            </a:r>
          </a:p>
        </p:txBody>
      </p:sp>
    </p:spTree>
    <p:extLst>
      <p:ext uri="{BB962C8B-B14F-4D97-AF65-F5344CB8AC3E}">
        <p14:creationId xmlns:p14="http://schemas.microsoft.com/office/powerpoint/2010/main" val="21139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</a:t>
            </a:r>
            <a:r>
              <a:rPr lang="en-US" sz="3200" b="1" dirty="0" smtClean="0">
                <a:solidFill>
                  <a:schemeClr val="tx1"/>
                </a:solidFill>
              </a:rPr>
              <a:t>Vykdymo</a:t>
            </a:r>
            <a:r>
              <a:rPr lang="lt-LT" sz="3200" b="1" dirty="0" smtClean="0">
                <a:solidFill>
                  <a:schemeClr val="tx1"/>
                </a:solidFill>
              </a:rPr>
              <a:t> Etapas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209"/>
            <a:ext cx="2367280" cy="15381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65864" y="2810360"/>
            <a:ext cx="1990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/>
              <a:t> </a:t>
            </a:r>
            <a:r>
              <a:rPr lang="lt-LT" sz="1600" b="1" dirty="0" smtClean="0"/>
              <a:t>Situacijos </a:t>
            </a:r>
            <a:r>
              <a:rPr lang="en-US" sz="1600" b="1" dirty="0" err="1" smtClean="0"/>
              <a:t>vertinimas</a:t>
            </a:r>
            <a:endParaRPr lang="lt-LT" sz="16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149" y="1272209"/>
            <a:ext cx="2340390" cy="15381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63696" y="2810360"/>
            <a:ext cx="2187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Susitikimai su komanda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646" y="1275974"/>
            <a:ext cx="2800394" cy="153848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98616" y="2843494"/>
            <a:ext cx="2131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Užduočių paskirstymas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453" y="1336155"/>
            <a:ext cx="2060840" cy="14221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77376" y="2860061"/>
            <a:ext cx="2425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Nuokrypių identifikavimas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" y="3371345"/>
            <a:ext cx="3608832" cy="26314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5730" y="6055939"/>
            <a:ext cx="2638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Projekto ataskaitos rengimas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588" y="3371345"/>
            <a:ext cx="2929572" cy="25852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338038" y="6076669"/>
            <a:ext cx="2855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Projekto ataskaitos pristatymas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7435" y="3371345"/>
            <a:ext cx="3318261" cy="258527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587365" y="6099856"/>
            <a:ext cx="1504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Veiksmų planas</a:t>
            </a:r>
          </a:p>
        </p:txBody>
      </p:sp>
    </p:spTree>
    <p:extLst>
      <p:ext uri="{BB962C8B-B14F-4D97-AF65-F5344CB8AC3E}">
        <p14:creationId xmlns:p14="http://schemas.microsoft.com/office/powerpoint/2010/main" val="13641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Kontrolės </a:t>
            </a:r>
            <a:r>
              <a:rPr lang="lt-LT" sz="3200" b="1" dirty="0">
                <a:solidFill>
                  <a:schemeClr val="tx1"/>
                </a:solidFill>
              </a:rPr>
              <a:t>C</a:t>
            </a:r>
            <a:r>
              <a:rPr lang="lt-LT" sz="3200" b="1" dirty="0" smtClean="0">
                <a:solidFill>
                  <a:schemeClr val="tx1"/>
                </a:solidFill>
              </a:rPr>
              <a:t>iklas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9764" y="2050776"/>
            <a:ext cx="3698875" cy="385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5867099" y="1393829"/>
            <a:ext cx="27196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lt-LT" altLang="en-US" sz="1600" b="1" dirty="0" smtClean="0">
                <a:latin typeface="+mj-lt"/>
              </a:rPr>
              <a:t>Surinkti ir įvertinti projekto informaciją</a:t>
            </a:r>
            <a:endParaRPr lang="en-US" altLang="en-US" sz="1600" b="1" dirty="0">
              <a:latin typeface="+mj-lt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7615949" y="2328026"/>
            <a:ext cx="24870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lt-LT" altLang="en-US" sz="1600" b="1" dirty="0" smtClean="0">
                <a:latin typeface="+mj-lt"/>
              </a:rPr>
              <a:t>Identifikuoti pokyčiu</a:t>
            </a:r>
            <a:r>
              <a:rPr lang="en-US" altLang="en-US" sz="1600" b="1" dirty="0" smtClean="0">
                <a:latin typeface="+mj-lt"/>
              </a:rPr>
              <a:t>s </a:t>
            </a:r>
            <a:r>
              <a:rPr lang="en-US" altLang="en-US" sz="1600" b="1" dirty="0" err="1" smtClean="0">
                <a:latin typeface="+mj-lt"/>
              </a:rPr>
              <a:t>nuo</a:t>
            </a:r>
            <a:r>
              <a:rPr lang="lt-LT" altLang="en-US" sz="1600" b="1" dirty="0" smtClean="0">
                <a:latin typeface="+mj-lt"/>
              </a:rPr>
              <a:t> pradini</a:t>
            </a:r>
            <a:r>
              <a:rPr lang="en-US" altLang="en-US" sz="1600" b="1" dirty="0" smtClean="0">
                <a:latin typeface="+mj-lt"/>
              </a:rPr>
              <a:t>o</a:t>
            </a:r>
            <a:r>
              <a:rPr lang="lt-LT" altLang="en-US" sz="1600" b="1" dirty="0" smtClean="0">
                <a:latin typeface="+mj-lt"/>
              </a:rPr>
              <a:t> </a:t>
            </a:r>
            <a:r>
              <a:rPr lang="lt-LT" altLang="en-US" sz="1600" b="1" dirty="0" err="1" smtClean="0">
                <a:latin typeface="+mj-lt"/>
              </a:rPr>
              <a:t>plan</a:t>
            </a:r>
            <a:r>
              <a:rPr lang="en-US" altLang="en-US" sz="1600" b="1" dirty="0" smtClean="0">
                <a:latin typeface="+mj-lt"/>
              </a:rPr>
              <a:t>o</a:t>
            </a:r>
            <a:endParaRPr lang="en-US" altLang="en-US" sz="1600" b="1" dirty="0">
              <a:latin typeface="+mj-lt"/>
            </a:endParaRP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8153799" y="3774826"/>
            <a:ext cx="2539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lt-LT" altLang="en-US" sz="1600" b="1" dirty="0" smtClean="0">
                <a:latin typeface="+mj-lt"/>
              </a:rPr>
              <a:t>Įvertinti projekto statusą</a:t>
            </a:r>
            <a:endParaRPr lang="en-US" altLang="en-US" sz="1600" b="1" dirty="0">
              <a:latin typeface="+mj-lt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7668544" y="5089740"/>
            <a:ext cx="35704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lt-LT" altLang="en-US" sz="1600" b="1" dirty="0" smtClean="0">
                <a:latin typeface="+mj-lt"/>
              </a:rPr>
              <a:t>Nustatyti nukrypimo priežastis ir pasekmes projekto planui bei eigai</a:t>
            </a:r>
            <a:endParaRPr lang="en-US" altLang="en-US" sz="1600" b="1" dirty="0">
              <a:latin typeface="+mj-lt"/>
            </a:endParaRPr>
          </a:p>
        </p:txBody>
      </p:sp>
      <p:sp>
        <p:nvSpPr>
          <p:cNvPr id="26" name="TextBox 10"/>
          <p:cNvSpPr txBox="1">
            <a:spLocks noChangeArrowheads="1"/>
          </p:cNvSpPr>
          <p:nvPr/>
        </p:nvSpPr>
        <p:spPr bwMode="auto">
          <a:xfrm>
            <a:off x="5670147" y="5886595"/>
            <a:ext cx="24836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+mj-lt"/>
              <a:buAutoNum type="arabicPeriod" startAt="5"/>
            </a:pPr>
            <a:r>
              <a:rPr lang="lt-LT" altLang="en-US" sz="1600" b="1" dirty="0" smtClean="0">
                <a:latin typeface="+mj-lt"/>
              </a:rPr>
              <a:t>Pateikti Projekto progreso ataskaitą</a:t>
            </a:r>
            <a:endParaRPr lang="en-US" altLang="en-US" sz="1600" b="1" dirty="0">
              <a:latin typeface="+mj-lt"/>
            </a:endParaRPr>
          </a:p>
        </p:txBody>
      </p: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2918451" y="5152490"/>
            <a:ext cx="23440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+mj-lt"/>
              <a:buAutoNum type="arabicPeriod" startAt="6"/>
            </a:pPr>
            <a:r>
              <a:rPr lang="lt-LT" altLang="en-US" sz="1600" b="1" dirty="0" smtClean="0">
                <a:latin typeface="+mj-lt"/>
              </a:rPr>
              <a:t>Suvaldyti projekto problemas bei pokyčius</a:t>
            </a:r>
            <a:endParaRPr lang="en-US" altLang="en-US" sz="1600" b="1" dirty="0">
              <a:latin typeface="+mj-lt"/>
            </a:endParaRP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2529777" y="3941899"/>
            <a:ext cx="215479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+mj-lt"/>
              <a:buAutoNum type="arabicPeriod" startAt="7"/>
            </a:pPr>
            <a:r>
              <a:rPr lang="lt-LT" altLang="en-US" sz="1600" b="1" dirty="0">
                <a:latin typeface="+mj-lt"/>
              </a:rPr>
              <a:t>D</a:t>
            </a:r>
            <a:r>
              <a:rPr lang="lt-LT" altLang="en-US" sz="1600" b="1" dirty="0" smtClean="0">
                <a:latin typeface="+mj-lt"/>
              </a:rPr>
              <a:t>okumentuoti užbaigtas veiklas</a:t>
            </a:r>
            <a:endParaRPr lang="en-US" altLang="en-US" sz="1600" b="1" dirty="0">
              <a:latin typeface="+mj-lt"/>
            </a:endParaRP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2577436" y="1952923"/>
            <a:ext cx="315618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+mj-lt"/>
              <a:buAutoNum type="arabicPeriod" startAt="8"/>
            </a:pPr>
            <a:r>
              <a:rPr lang="lt-LT" altLang="en-US" sz="1600" b="1" dirty="0" smtClean="0">
                <a:latin typeface="+mj-lt"/>
              </a:rPr>
              <a:t>Atnaujinti projekto biudžetą bei kritinių veiklų planą</a:t>
            </a:r>
            <a:endParaRPr lang="en-US" altLang="en-US" sz="1600" b="1" dirty="0">
              <a:latin typeface="+mj-lt"/>
            </a:endParaRPr>
          </a:p>
        </p:txBody>
      </p:sp>
      <p:sp>
        <p:nvSpPr>
          <p:cNvPr id="30" name="Right Arrow Callout 29"/>
          <p:cNvSpPr/>
          <p:nvPr/>
        </p:nvSpPr>
        <p:spPr bwMode="auto">
          <a:xfrm>
            <a:off x="868139" y="2436877"/>
            <a:ext cx="2275115" cy="2016628"/>
          </a:xfrm>
          <a:prstGeom prst="rightArrowCallout">
            <a:avLst/>
          </a:prstGeom>
          <a:gradFill flip="none" rotWithShape="1">
            <a:gsLst>
              <a:gs pos="0">
                <a:schemeClr val="accent3">
                  <a:lumMod val="50000"/>
                  <a:tint val="66000"/>
                  <a:satMod val="160000"/>
                </a:schemeClr>
              </a:gs>
              <a:gs pos="50000">
                <a:schemeClr val="accent3">
                  <a:lumMod val="50000"/>
                  <a:tint val="44500"/>
                  <a:satMod val="160000"/>
                </a:schemeClr>
              </a:gs>
              <a:gs pos="100000">
                <a:schemeClr val="accent3">
                  <a:lumMod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2000" b="1" u="sng" dirty="0" smtClean="0">
                <a:solidFill>
                  <a:schemeClr val="tx1"/>
                </a:solidFill>
              </a:rPr>
              <a:t>PRADINIS PLANAS</a:t>
            </a:r>
            <a:endParaRPr lang="en-US" sz="2000" b="1" u="sng" dirty="0" smtClean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lt-LT" sz="2000" b="1" dirty="0" smtClean="0">
                <a:solidFill>
                  <a:schemeClr val="tx1"/>
                </a:solidFill>
              </a:rPr>
              <a:t>Apimtis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lt-LT" sz="2000" b="1" dirty="0" smtClean="0">
                <a:solidFill>
                  <a:schemeClr val="tx1"/>
                </a:solidFill>
              </a:rPr>
              <a:t>Trukmė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lt-LT" sz="2000" b="1" dirty="0" smtClean="0">
                <a:solidFill>
                  <a:schemeClr val="tx1"/>
                </a:solidFill>
              </a:rPr>
              <a:t>Biudžetas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3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Uždarymo Etapas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9"/>
            <a:ext cx="3001499" cy="18932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896" y="3165462"/>
            <a:ext cx="2836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/>
              <a:t> </a:t>
            </a:r>
            <a:r>
              <a:rPr lang="lt-LT" sz="1600" b="1" dirty="0" smtClean="0"/>
              <a:t>Uždarymo ataskaitos rengimas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499" y="2104809"/>
            <a:ext cx="2804491" cy="18431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5310" y="3947976"/>
            <a:ext cx="2792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/>
              <a:t>A</a:t>
            </a:r>
            <a:r>
              <a:rPr lang="lt-LT" sz="1600" b="1" dirty="0" smtClean="0"/>
              <a:t>taskaitos pristatymas klientui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180" y="2695257"/>
            <a:ext cx="2805514" cy="185642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05990" y="4551680"/>
            <a:ext cx="2760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Dokumentacijos archyvavimas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497" y="3249888"/>
            <a:ext cx="3095996" cy="20732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874310" y="5374640"/>
            <a:ext cx="2657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b="1" dirty="0" smtClean="0"/>
              <a:t>Oficialus projekto uždarymas</a:t>
            </a:r>
          </a:p>
        </p:txBody>
      </p:sp>
    </p:spTree>
    <p:extLst>
      <p:ext uri="{BB962C8B-B14F-4D97-AF65-F5344CB8AC3E}">
        <p14:creationId xmlns:p14="http://schemas.microsoft.com/office/powerpoint/2010/main" val="203507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Trikampio </a:t>
            </a:r>
            <a:r>
              <a:rPr lang="lt-LT" sz="3200" b="1" dirty="0">
                <a:solidFill>
                  <a:schemeClr val="tx1"/>
                </a:solidFill>
              </a:rPr>
              <a:t>V</a:t>
            </a:r>
            <a:r>
              <a:rPr lang="lt-LT" sz="3200" b="1" dirty="0" smtClean="0">
                <a:solidFill>
                  <a:schemeClr val="tx1"/>
                </a:solidFill>
              </a:rPr>
              <a:t>aldymas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632" y="1684972"/>
            <a:ext cx="53625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Finansų </a:t>
            </a:r>
            <a:r>
              <a:rPr lang="lt-LT" sz="3200" b="1" dirty="0">
                <a:solidFill>
                  <a:schemeClr val="tx1"/>
                </a:solidFill>
              </a:rPr>
              <a:t>V</a:t>
            </a:r>
            <a:r>
              <a:rPr lang="lt-LT" sz="3200" b="1" dirty="0" smtClean="0">
                <a:solidFill>
                  <a:schemeClr val="tx1"/>
                </a:solidFill>
              </a:rPr>
              <a:t>aldymas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85" y="1822615"/>
            <a:ext cx="6931345" cy="45881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6965" y="2496150"/>
            <a:ext cx="4519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Pradinis suderintas biudžetas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965" y="3080640"/>
            <a:ext cx="502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Panaudotas biudžetas šiai dienai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965" y="3665131"/>
            <a:ext cx="5216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Planuojamas panaudoti biudžetas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6965" y="4214163"/>
            <a:ext cx="649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Planuojamas biudžetas projekto pabaigoje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6965" y="4828088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Nuokrypis nuo plano</a:t>
            </a:r>
          </a:p>
        </p:txBody>
      </p:sp>
    </p:spTree>
    <p:extLst>
      <p:ext uri="{BB962C8B-B14F-4D97-AF65-F5344CB8AC3E}">
        <p14:creationId xmlns:p14="http://schemas.microsoft.com/office/powerpoint/2010/main" val="24557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Rizikų </a:t>
            </a:r>
            <a:r>
              <a:rPr lang="lt-LT" sz="3200" b="1" dirty="0">
                <a:solidFill>
                  <a:schemeClr val="tx1"/>
                </a:solidFill>
              </a:rPr>
              <a:t>V</a:t>
            </a:r>
            <a:r>
              <a:rPr lang="lt-LT" sz="3200" b="1" dirty="0" smtClean="0">
                <a:solidFill>
                  <a:schemeClr val="tx1"/>
                </a:solidFill>
              </a:rPr>
              <a:t>aldymas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81" y="2060892"/>
            <a:ext cx="5961460" cy="3801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4485" y="1947510"/>
            <a:ext cx="2933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Rizikos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supratimas</a:t>
            </a:r>
            <a:endParaRPr lang="lt-LT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4484" y="2501230"/>
            <a:ext cx="3563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Rizikos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identifikavimas</a:t>
            </a:r>
            <a:endParaRPr lang="lt-LT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74484" y="3054950"/>
            <a:ext cx="2420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Rizik</a:t>
            </a:r>
            <a:r>
              <a:rPr lang="lt-LT" sz="2800" b="1" dirty="0" smtClean="0"/>
              <a:t>ų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registras</a:t>
            </a:r>
            <a:endParaRPr lang="lt-LT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74484" y="3608670"/>
            <a:ext cx="274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Rizik</a:t>
            </a:r>
            <a:r>
              <a:rPr lang="lt-LT" sz="2800" b="1" dirty="0" smtClean="0"/>
              <a:t>ų</a:t>
            </a:r>
            <a:r>
              <a:rPr lang="en-US" sz="2800" b="1" dirty="0" smtClean="0"/>
              <a:t> </a:t>
            </a:r>
            <a:r>
              <a:rPr lang="lt-LT" sz="2800" b="1" dirty="0" smtClean="0"/>
              <a:t>aprašymas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484" y="4233510"/>
            <a:ext cx="2456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Rizik</a:t>
            </a:r>
            <a:r>
              <a:rPr lang="lt-LT" sz="2800" b="1" dirty="0" smtClean="0"/>
              <a:t>ų</a:t>
            </a:r>
            <a:r>
              <a:rPr lang="en-US" sz="2800" b="1" dirty="0" smtClean="0"/>
              <a:t> </a:t>
            </a:r>
            <a:r>
              <a:rPr lang="lt-LT" sz="2800" b="1" dirty="0" smtClean="0"/>
              <a:t>tikimybė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653" y="4858350"/>
            <a:ext cx="280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Rizik</a:t>
            </a:r>
            <a:r>
              <a:rPr lang="lt-LT" sz="2800" b="1" dirty="0" smtClean="0"/>
              <a:t>ų</a:t>
            </a:r>
            <a:r>
              <a:rPr lang="en-US" sz="2800" b="1" dirty="0" smtClean="0"/>
              <a:t> </a:t>
            </a:r>
            <a:r>
              <a:rPr lang="lt-LT" sz="2800" b="1" dirty="0" smtClean="0"/>
              <a:t>galima žala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4408" y="5533651"/>
            <a:ext cx="4056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Rizik</a:t>
            </a:r>
            <a:r>
              <a:rPr lang="lt-LT" sz="2800" b="1" dirty="0" smtClean="0"/>
              <a:t>ų</a:t>
            </a:r>
            <a:r>
              <a:rPr lang="en-US" sz="2800" b="1" dirty="0" smtClean="0"/>
              <a:t> </a:t>
            </a:r>
            <a:r>
              <a:rPr lang="lt-LT" sz="2800" b="1" dirty="0" smtClean="0"/>
              <a:t>valdymo strategijos</a:t>
            </a:r>
          </a:p>
        </p:txBody>
      </p:sp>
    </p:spTree>
    <p:extLst>
      <p:ext uri="{BB962C8B-B14F-4D97-AF65-F5344CB8AC3E}">
        <p14:creationId xmlns:p14="http://schemas.microsoft.com/office/powerpoint/2010/main" val="152184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Pokyčio </a:t>
            </a:r>
            <a:r>
              <a:rPr lang="lt-LT" sz="3200" b="1" dirty="0">
                <a:solidFill>
                  <a:schemeClr val="tx1"/>
                </a:solidFill>
              </a:rPr>
              <a:t>V</a:t>
            </a:r>
            <a:r>
              <a:rPr lang="lt-LT" sz="3200" b="1" dirty="0" smtClean="0">
                <a:solidFill>
                  <a:schemeClr val="tx1"/>
                </a:solidFill>
              </a:rPr>
              <a:t>aldymas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485" y="1947510"/>
            <a:ext cx="3061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Poky</a:t>
            </a:r>
            <a:r>
              <a:rPr lang="lt-LT" sz="2800" b="1" dirty="0" err="1" smtClean="0"/>
              <a:t>čio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supratimas</a:t>
            </a:r>
            <a:endParaRPr lang="lt-LT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4484" y="2501230"/>
            <a:ext cx="3691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Pokyčio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identifikavimas</a:t>
            </a:r>
            <a:endParaRPr lang="lt-LT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74484" y="3054950"/>
            <a:ext cx="2681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Pokyčių </a:t>
            </a:r>
            <a:r>
              <a:rPr lang="en-US" sz="2800" b="1" dirty="0" err="1" smtClean="0"/>
              <a:t>registras</a:t>
            </a:r>
            <a:endParaRPr lang="lt-LT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74484" y="3608670"/>
            <a:ext cx="3001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Pokyčio aprašymas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653" y="4241545"/>
            <a:ext cx="299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Pokyčių vertinimas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653" y="4858350"/>
            <a:ext cx="234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Pokyčių nauda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4408" y="5533651"/>
            <a:ext cx="4317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Pokyčio valdymo strategijos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35" y="1897707"/>
            <a:ext cx="6988624" cy="383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5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Kas yra </a:t>
            </a:r>
            <a:r>
              <a:rPr lang="lt-LT" sz="3200" b="1" dirty="0" smtClean="0">
                <a:solidFill>
                  <a:schemeClr val="tx1"/>
                </a:solidFill>
              </a:rPr>
              <a:t>Projektų </a:t>
            </a:r>
            <a:r>
              <a:rPr lang="lt-LT" sz="3200" b="1" dirty="0">
                <a:solidFill>
                  <a:schemeClr val="tx1"/>
                </a:solidFill>
              </a:rPr>
              <a:t>V</a:t>
            </a:r>
            <a:r>
              <a:rPr lang="lt-LT" sz="3200" b="1" dirty="0" smtClean="0">
                <a:solidFill>
                  <a:schemeClr val="tx1"/>
                </a:solidFill>
              </a:rPr>
              <a:t>aldymas</a:t>
            </a:r>
            <a:r>
              <a:rPr lang="lt-LT" sz="3200" b="1" dirty="0" smtClean="0">
                <a:solidFill>
                  <a:schemeClr val="tx1"/>
                </a:solidFill>
              </a:rPr>
              <a:t>?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55" y="1272209"/>
            <a:ext cx="9978887" cy="55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Komunikacijos </a:t>
            </a:r>
            <a:r>
              <a:rPr lang="lt-LT" sz="3200" b="1" dirty="0">
                <a:solidFill>
                  <a:schemeClr val="tx1"/>
                </a:solidFill>
              </a:rPr>
              <a:t>V</a:t>
            </a:r>
            <a:r>
              <a:rPr lang="lt-LT" sz="3200" b="1" dirty="0" smtClean="0">
                <a:solidFill>
                  <a:schemeClr val="tx1"/>
                </a:solidFill>
              </a:rPr>
              <a:t>aldymas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485" y="1947510"/>
            <a:ext cx="288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000" b="1" dirty="0" smtClean="0"/>
              <a:t>Komunikacijos </a:t>
            </a:r>
            <a:r>
              <a:rPr lang="en-US" sz="2000" b="1" dirty="0" smtClean="0"/>
              <a:t>s</a:t>
            </a:r>
            <a:r>
              <a:rPr lang="lt-LT" sz="2000" b="1" dirty="0" err="1" smtClean="0"/>
              <a:t>amprata</a:t>
            </a:r>
            <a:endParaRPr lang="lt-LT" sz="20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4484" y="2501230"/>
            <a:ext cx="26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000" b="1" dirty="0" smtClean="0"/>
              <a:t>Komunikacijos poreikis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484" y="3054950"/>
            <a:ext cx="2480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000" b="1" dirty="0" smtClean="0"/>
              <a:t>Komunikacijos planas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484" y="3608670"/>
            <a:ext cx="421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000" b="1" dirty="0" smtClean="0"/>
              <a:t>Skirtingi projekto komunikacijos lygiai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653" y="4241545"/>
            <a:ext cx="3824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000" b="1" dirty="0" smtClean="0"/>
              <a:t>Efektyvios komunikacijos atributai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1234" y="4979653"/>
            <a:ext cx="3860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000" b="1" dirty="0" smtClean="0"/>
              <a:t>Komunikacijos valdymo strategijos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364" y="2494875"/>
            <a:ext cx="7208333" cy="29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Nerašytos Projektų </a:t>
            </a:r>
            <a:r>
              <a:rPr lang="lt-LT" sz="3200" b="1" dirty="0">
                <a:solidFill>
                  <a:schemeClr val="tx1"/>
                </a:solidFill>
              </a:rPr>
              <a:t>V</a:t>
            </a:r>
            <a:r>
              <a:rPr lang="lt-LT" sz="3200" b="1" dirty="0" smtClean="0">
                <a:solidFill>
                  <a:schemeClr val="tx1"/>
                </a:solidFill>
              </a:rPr>
              <a:t>aldymo </a:t>
            </a:r>
            <a:r>
              <a:rPr lang="lt-LT" sz="3200" b="1" dirty="0">
                <a:solidFill>
                  <a:schemeClr val="tx1"/>
                </a:solidFill>
              </a:rPr>
              <a:t>T</a:t>
            </a:r>
            <a:r>
              <a:rPr lang="lt-LT" sz="3200" b="1" dirty="0" smtClean="0">
                <a:solidFill>
                  <a:schemeClr val="tx1"/>
                </a:solidFill>
              </a:rPr>
              <a:t>aisyklės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485" y="1947510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Disciplina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4484" y="2501230"/>
            <a:ext cx="138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Pagarba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484" y="3054950"/>
            <a:ext cx="2909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Komandinė dvasia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484" y="3608670"/>
            <a:ext cx="3547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Nuolatinis tobulėjimas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653" y="4241545"/>
            <a:ext cx="312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Atvira komunikacija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653" y="4858350"/>
            <a:ext cx="234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Pokyčių nauda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4408" y="5533651"/>
            <a:ext cx="2410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 smtClean="0"/>
              <a:t>Bendras tikslas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781" y="1710195"/>
            <a:ext cx="6207133" cy="42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3056" cy="4084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056" y="0"/>
            <a:ext cx="2226666" cy="4070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084983"/>
            <a:ext cx="5041237" cy="2773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236" y="4084982"/>
            <a:ext cx="6508034" cy="2786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722" y="1390138"/>
            <a:ext cx="3679951" cy="2687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09722" y="433459"/>
            <a:ext cx="4101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u="sng" dirty="0" smtClean="0">
                <a:solidFill>
                  <a:srgbClr val="FF0000"/>
                </a:solidFill>
                <a:latin typeface="Bodoni MT" panose="02070603080606020203" pitchFamily="18" charset="0"/>
              </a:rPr>
              <a:t>Kas sieja šias nuotraukas?</a:t>
            </a:r>
            <a:endParaRPr lang="en-US" sz="2800" b="1" u="sng" dirty="0">
              <a:solidFill>
                <a:srgbClr val="FF000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1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Projektas – laikina veikla su aiškiai nustatyta pradžia bei pabaiga skirta įgyvendinti iš anksto iškeltus tikslus 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2" y="1649067"/>
            <a:ext cx="5568192" cy="3063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4" y="1649067"/>
            <a:ext cx="5556221" cy="30631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3896" y="5446644"/>
            <a:ext cx="7404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4000" b="1" dirty="0" smtClean="0"/>
              <a:t>Skirtingi projektai – vienodi tikslai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521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</a:t>
            </a:r>
            <a:r>
              <a:rPr lang="lt-LT" sz="3200" b="1" dirty="0" smtClean="0">
                <a:solidFill>
                  <a:schemeClr val="tx1"/>
                </a:solidFill>
              </a:rPr>
              <a:t>Valdymo </a:t>
            </a:r>
            <a:r>
              <a:rPr lang="lt-LT" sz="3200" b="1" dirty="0">
                <a:solidFill>
                  <a:schemeClr val="tx1"/>
                </a:solidFill>
              </a:rPr>
              <a:t>S</a:t>
            </a:r>
            <a:r>
              <a:rPr lang="lt-LT" sz="3200" b="1" dirty="0" smtClean="0">
                <a:solidFill>
                  <a:schemeClr val="tx1"/>
                </a:solidFill>
              </a:rPr>
              <a:t>amprata 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7747" y="2092328"/>
            <a:ext cx="1588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Mokslas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2267" y="2097439"/>
            <a:ext cx="6039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B050"/>
                </a:solidFill>
              </a:rPr>
              <a:t>Patirtis</a:t>
            </a:r>
            <a:r>
              <a:rPr lang="en-US" sz="3200" b="1" dirty="0" smtClean="0">
                <a:solidFill>
                  <a:srgbClr val="00B050"/>
                </a:solidFill>
              </a:rPr>
              <a:t> ir </a:t>
            </a:r>
            <a:r>
              <a:rPr lang="en-US" sz="3200" b="1" dirty="0" err="1" smtClean="0">
                <a:solidFill>
                  <a:srgbClr val="00B050"/>
                </a:solidFill>
              </a:rPr>
              <a:t>ger</a:t>
            </a:r>
            <a:r>
              <a:rPr lang="lt-LT" sz="3200" b="1" dirty="0" err="1" smtClean="0">
                <a:solidFill>
                  <a:srgbClr val="00B050"/>
                </a:solidFill>
              </a:rPr>
              <a:t>ųjų</a:t>
            </a:r>
            <a:r>
              <a:rPr lang="lt-LT" sz="3200" b="1" dirty="0" smtClean="0">
                <a:solidFill>
                  <a:srgbClr val="00B050"/>
                </a:solidFill>
              </a:rPr>
              <a:t> praktikų taikymas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747" y="3449164"/>
            <a:ext cx="2039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>
                <a:solidFill>
                  <a:srgbClr val="FF0000"/>
                </a:solidFill>
              </a:rPr>
              <a:t>Tik įrankiai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2267" y="3310015"/>
            <a:ext cx="458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>
                <a:solidFill>
                  <a:srgbClr val="00B050"/>
                </a:solidFill>
              </a:rPr>
              <a:t>Bendra kultūra ir terminai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272209"/>
            <a:ext cx="4403035" cy="61622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2800" b="1" dirty="0" smtClean="0"/>
              <a:t>Ne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4403035" y="1267096"/>
            <a:ext cx="7788964" cy="61622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2800" b="1" dirty="0" smtClean="0"/>
              <a:t>Taip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7747" y="4482834"/>
            <a:ext cx="3614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>
                <a:solidFill>
                  <a:srgbClr val="FF0000"/>
                </a:solidFill>
              </a:rPr>
              <a:t>Stebuklinga formulė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72266" y="4482833"/>
            <a:ext cx="6631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>
                <a:solidFill>
                  <a:srgbClr val="00B050"/>
                </a:solidFill>
              </a:rPr>
              <a:t>Į rezultatą orientuotų veiksmų visuma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7747" y="5594668"/>
            <a:ext cx="1897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>
                <a:solidFill>
                  <a:srgbClr val="FF0000"/>
                </a:solidFill>
              </a:rPr>
              <a:t>Privaloma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92756" y="5594667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>
                <a:solidFill>
                  <a:srgbClr val="00B050"/>
                </a:solidFill>
              </a:rPr>
              <a:t>Vienodi principai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32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757"/>
            <a:ext cx="8786191" cy="45266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Vadovas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8626" y="1272209"/>
            <a:ext cx="3803373" cy="55857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b="1" dirty="0" smtClean="0">
                <a:solidFill>
                  <a:schemeClr val="tx1"/>
                </a:solidFill>
              </a:rPr>
              <a:t>Planuoja Projektą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b="1" dirty="0" smtClean="0">
                <a:solidFill>
                  <a:schemeClr val="tx1"/>
                </a:solidFill>
              </a:rPr>
              <a:t>Yra projekto komandos vadovas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b="1" dirty="0" smtClean="0">
                <a:solidFill>
                  <a:schemeClr val="tx1"/>
                </a:solidFill>
              </a:rPr>
              <a:t>Atsakingas už komandos rezultatus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b="1" dirty="0" smtClean="0">
                <a:solidFill>
                  <a:schemeClr val="tx1"/>
                </a:solidFill>
              </a:rPr>
              <a:t>Atsakingas už rizikų valdymą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b="1" dirty="0" smtClean="0">
                <a:solidFill>
                  <a:schemeClr val="tx1"/>
                </a:solidFill>
              </a:rPr>
              <a:t>Kontroliuoja projekto veiklas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b="1" dirty="0" smtClean="0">
                <a:solidFill>
                  <a:schemeClr val="tx1"/>
                </a:solidFill>
              </a:rPr>
              <a:t>Sprendžia projekto problemas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b="1" dirty="0" smtClean="0">
                <a:solidFill>
                  <a:schemeClr val="tx1"/>
                </a:solidFill>
              </a:rPr>
              <a:t>Komunikuoja projekto progresą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b="1" dirty="0" smtClean="0">
                <a:solidFill>
                  <a:schemeClr val="tx1"/>
                </a:solidFill>
              </a:rPr>
              <a:t>Valdo projekto biudžetą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b="1" dirty="0" smtClean="0">
                <a:solidFill>
                  <a:schemeClr val="tx1"/>
                </a:solidFill>
              </a:rPr>
              <a:t>Atsakingas už projekto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lt-LT" b="1" dirty="0">
                <a:solidFill>
                  <a:schemeClr val="tx1"/>
                </a:solidFill>
              </a:rPr>
              <a:t>į</a:t>
            </a:r>
            <a:r>
              <a:rPr lang="lt-LT" b="1" dirty="0" smtClean="0">
                <a:solidFill>
                  <a:schemeClr val="tx1"/>
                </a:solidFill>
              </a:rPr>
              <a:t>gyvendinimą per nustatytą laikotarpį</a:t>
            </a:r>
          </a:p>
        </p:txBody>
      </p:sp>
    </p:spTree>
    <p:extLst>
      <p:ext uri="{BB962C8B-B14F-4D97-AF65-F5344CB8AC3E}">
        <p14:creationId xmlns:p14="http://schemas.microsoft.com/office/powerpoint/2010/main" val="237839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Metodologijos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260" y="1468506"/>
            <a:ext cx="3300827" cy="2312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800" y="6195044"/>
            <a:ext cx="3847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/>
              <a:t>Krioklio metodologija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86" y="3833210"/>
            <a:ext cx="4157183" cy="1941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88" y="1832085"/>
            <a:ext cx="5701084" cy="21337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39862" y="6201963"/>
            <a:ext cx="6005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err="1" smtClean="0"/>
              <a:t>Agile</a:t>
            </a:r>
            <a:r>
              <a:rPr lang="lt-LT" sz="3200" b="1" dirty="0" smtClean="0"/>
              <a:t> </a:t>
            </a:r>
            <a:r>
              <a:rPr lang="lt-LT" sz="3200" b="1" dirty="0" err="1" smtClean="0"/>
              <a:t>Scrum</a:t>
            </a:r>
            <a:r>
              <a:rPr lang="lt-LT" sz="3200" b="1" dirty="0" smtClean="0"/>
              <a:t>/</a:t>
            </a:r>
            <a:r>
              <a:rPr lang="lt-LT" sz="3200" b="1" dirty="0" err="1" smtClean="0"/>
              <a:t>Kanban</a:t>
            </a:r>
            <a:r>
              <a:rPr lang="lt-LT" sz="3200" b="1" dirty="0" smtClean="0"/>
              <a:t> metodologija</a:t>
            </a:r>
            <a:endParaRPr lang="en-US" sz="3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124" y="3724376"/>
            <a:ext cx="2696151" cy="187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Projekto </a:t>
            </a:r>
            <a:r>
              <a:rPr lang="lt-LT" sz="3200" b="1" dirty="0">
                <a:solidFill>
                  <a:schemeClr val="tx1"/>
                </a:solidFill>
              </a:rPr>
              <a:t>E</a:t>
            </a:r>
            <a:r>
              <a:rPr lang="en-US" sz="3200" b="1" dirty="0" err="1" smtClean="0">
                <a:solidFill>
                  <a:schemeClr val="tx1"/>
                </a:solidFill>
              </a:rPr>
              <a:t>tapai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95585"/>
            <a:ext cx="2147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/>
              <a:t>Pardavimas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536"/>
            <a:ext cx="2600556" cy="16751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56" y="2015923"/>
            <a:ext cx="2624002" cy="15644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54927" y="3580360"/>
            <a:ext cx="211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/>
              <a:t>Planavimas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380" y="2798141"/>
            <a:ext cx="2881168" cy="16027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65592" y="4398237"/>
            <a:ext cx="2641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/>
              <a:t>Įgyvendinimas</a:t>
            </a:r>
            <a:endParaRPr lang="en-US" sz="32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892" y="3447657"/>
            <a:ext cx="3158737" cy="19011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25579" y="5348817"/>
            <a:ext cx="2070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/>
              <a:t>Uždarymas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2596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1272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3200" b="1" dirty="0" smtClean="0">
                <a:solidFill>
                  <a:schemeClr val="tx1"/>
                </a:solidFill>
              </a:rPr>
              <a:t>Produkto Kūrimo </a:t>
            </a:r>
            <a:r>
              <a:rPr lang="lt-LT" sz="3200" b="1" dirty="0">
                <a:solidFill>
                  <a:schemeClr val="tx1"/>
                </a:solidFill>
              </a:rPr>
              <a:t>C</a:t>
            </a:r>
            <a:r>
              <a:rPr lang="lt-LT" sz="3200" b="1" dirty="0" smtClean="0">
                <a:solidFill>
                  <a:schemeClr val="tx1"/>
                </a:solidFill>
              </a:rPr>
              <a:t>iklas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9681" y="3017283"/>
            <a:ext cx="2147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/>
              <a:t>Pardavimas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32" y="1332035"/>
            <a:ext cx="2600556" cy="16751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4242" y="3007182"/>
            <a:ext cx="1419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/>
              <a:t>A</a:t>
            </a:r>
            <a:r>
              <a:rPr lang="lt-LT" sz="3200" b="1" dirty="0" smtClean="0"/>
              <a:t>nalizė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615273" y="3039823"/>
            <a:ext cx="2820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/>
              <a:t>Programavimas</a:t>
            </a:r>
            <a:endParaRPr 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883982" y="3017283"/>
            <a:ext cx="2047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/>
              <a:t>Testavimas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581" y="1330708"/>
            <a:ext cx="2712007" cy="163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181" y="1310336"/>
            <a:ext cx="3027699" cy="1644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492" y="1330708"/>
            <a:ext cx="1509311" cy="14455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49681" y="5556534"/>
            <a:ext cx="2147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/>
              <a:t>Pardavimas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81" y="3834485"/>
            <a:ext cx="2600556" cy="16751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64242" y="5546433"/>
            <a:ext cx="1419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/>
              <a:t>A</a:t>
            </a:r>
            <a:r>
              <a:rPr lang="lt-LT" sz="3200" b="1" dirty="0" smtClean="0"/>
              <a:t>nalizė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15273" y="5579074"/>
            <a:ext cx="2820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/>
              <a:t>Programavimas</a:t>
            </a:r>
            <a:endParaRPr 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883982" y="5556534"/>
            <a:ext cx="2047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b="1" dirty="0" smtClean="0"/>
              <a:t>Testavimas</a:t>
            </a:r>
            <a:endParaRPr lang="en-US" sz="3200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581" y="3869959"/>
            <a:ext cx="2712007" cy="16396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539" y="3849587"/>
            <a:ext cx="3027699" cy="16449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492" y="3869959"/>
            <a:ext cx="1509311" cy="1445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49" y="1973453"/>
            <a:ext cx="710520" cy="58267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49" y="4398459"/>
            <a:ext cx="710520" cy="5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30776</TotalTime>
  <Words>408</Words>
  <Application>Microsoft Office PowerPoint</Application>
  <PresentationFormat>Widescreen</PresentationFormat>
  <Paragraphs>155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MS PGothic</vt:lpstr>
      <vt:lpstr>Arial</vt:lpstr>
      <vt:lpstr>Bodoni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Vaida Jonavičiūtė</dc:creator>
  <cp:lastModifiedBy>Giedrius Gustas</cp:lastModifiedBy>
  <cp:revision>1258</cp:revision>
  <cp:lastPrinted>2016-03-15T12:10:24Z</cp:lastPrinted>
  <dcterms:created xsi:type="dcterms:W3CDTF">2015-10-21T06:47:29Z</dcterms:created>
  <dcterms:modified xsi:type="dcterms:W3CDTF">2017-09-26T11:47:27Z</dcterms:modified>
</cp:coreProperties>
</file>